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16"/>
  </p:notesMasterIdLst>
  <p:sldIdLst>
    <p:sldId id="256" r:id="rId2"/>
    <p:sldId id="257" r:id="rId3"/>
    <p:sldId id="422" r:id="rId4"/>
    <p:sldId id="423" r:id="rId5"/>
    <p:sldId id="547" r:id="rId6"/>
    <p:sldId id="346" r:id="rId7"/>
    <p:sldId id="540" r:id="rId8"/>
    <p:sldId id="285" r:id="rId9"/>
    <p:sldId id="542" r:id="rId10"/>
    <p:sldId id="541" r:id="rId11"/>
    <p:sldId id="549" r:id="rId12"/>
    <p:sldId id="552" r:id="rId13"/>
    <p:sldId id="543" r:id="rId14"/>
    <p:sldId id="30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0"/>
    <p:restoredTop sz="64216"/>
  </p:normalViewPr>
  <p:slideViewPr>
    <p:cSldViewPr snapToGrid="0" snapToObjects="1">
      <p:cViewPr>
        <p:scale>
          <a:sx n="70" d="100"/>
          <a:sy n="70" d="100"/>
        </p:scale>
        <p:origin x="144" y="14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3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1A384-5007-1246-9680-095B210ADB16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1C70ACC3-E3F8-4E46-BF8D-A9746DD08EA5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dirty="0">
              <a:solidFill>
                <a:schemeClr val="tx1"/>
              </a:solidFill>
            </a:rPr>
            <a:t>Why is he / she doing that?</a:t>
          </a:r>
          <a:endParaRPr lang="en-US" dirty="0"/>
        </a:p>
      </dgm:t>
    </dgm:pt>
    <dgm:pt modelId="{FBB29F61-9761-2C4E-AFDC-EDB17DDDCFA4}" type="parTrans" cxnId="{3A1A0FCB-E80E-9D42-9B13-AC4DAA1723BD}">
      <dgm:prSet/>
      <dgm:spPr/>
      <dgm:t>
        <a:bodyPr/>
        <a:lstStyle/>
        <a:p>
          <a:pPr algn="l"/>
          <a:endParaRPr lang="en-US"/>
        </a:p>
      </dgm:t>
    </dgm:pt>
    <dgm:pt modelId="{4A4ECA69-081C-B24E-9369-31C228940291}" type="sibTrans" cxnId="{3A1A0FCB-E80E-9D42-9B13-AC4DAA1723BD}">
      <dgm:prSet/>
      <dgm:spPr/>
      <dgm:t>
        <a:bodyPr/>
        <a:lstStyle/>
        <a:p>
          <a:pPr algn="l"/>
          <a:endParaRPr lang="en-US"/>
        </a:p>
      </dgm:t>
    </dgm:pt>
    <dgm:pt modelId="{B854FD9B-2C51-5F4E-8E5E-EE7B43E7650E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altLang="en-US" dirty="0">
              <a:solidFill>
                <a:schemeClr val="tx1"/>
              </a:solidFill>
            </a:rPr>
            <a:t>Teach and reinforce (positive) replacement behaviors</a:t>
          </a:r>
          <a:endParaRPr lang="en-US" dirty="0"/>
        </a:p>
      </dgm:t>
    </dgm:pt>
    <dgm:pt modelId="{F7E3F0AF-8D0E-2E43-AF9B-21637BAAF5A1}" type="parTrans" cxnId="{690560E8-D26F-094E-97F7-74998B8B5682}">
      <dgm:prSet/>
      <dgm:spPr/>
      <dgm:t>
        <a:bodyPr/>
        <a:lstStyle/>
        <a:p>
          <a:pPr algn="l"/>
          <a:endParaRPr lang="en-US"/>
        </a:p>
      </dgm:t>
    </dgm:pt>
    <dgm:pt modelId="{76480A41-1DB3-D846-AB1E-4168012DFD8D}" type="sibTrans" cxnId="{690560E8-D26F-094E-97F7-74998B8B5682}">
      <dgm:prSet/>
      <dgm:spPr/>
      <dgm:t>
        <a:bodyPr/>
        <a:lstStyle/>
        <a:p>
          <a:pPr algn="l"/>
          <a:endParaRPr lang="en-US"/>
        </a:p>
      </dgm:t>
    </dgm:pt>
    <dgm:pt modelId="{0A773DA2-D081-8E45-A79E-22E12FDFB2B8}">
      <dgm:prSet phldrT="[Text]"/>
      <dgm:spPr/>
      <dgm:t>
        <a:bodyPr/>
        <a:lstStyle/>
        <a:p>
          <a:pPr algn="l">
            <a:buFont typeface="+mj-lt"/>
            <a:buAutoNum type="arabicPeriod"/>
          </a:pPr>
          <a:r>
            <a:rPr lang="en-US" dirty="0">
              <a:solidFill>
                <a:schemeClr val="tx1"/>
              </a:solidFill>
            </a:rPr>
            <a:t>Identify ways to PREVENT behavior from occurring</a:t>
          </a:r>
          <a:endParaRPr lang="en-US" dirty="0"/>
        </a:p>
      </dgm:t>
    </dgm:pt>
    <dgm:pt modelId="{1DC31AF1-6ED2-3B4D-96C9-2FC79E10F001}" type="parTrans" cxnId="{6871C257-38D4-1240-83D8-134DCA4D5F35}">
      <dgm:prSet/>
      <dgm:spPr/>
      <dgm:t>
        <a:bodyPr/>
        <a:lstStyle/>
        <a:p>
          <a:pPr algn="l"/>
          <a:endParaRPr lang="en-US"/>
        </a:p>
      </dgm:t>
    </dgm:pt>
    <dgm:pt modelId="{7A08CFD9-0B76-1641-90D2-FAAC0DA2E152}" type="sibTrans" cxnId="{6871C257-38D4-1240-83D8-134DCA4D5F35}">
      <dgm:prSet/>
      <dgm:spPr/>
      <dgm:t>
        <a:bodyPr/>
        <a:lstStyle/>
        <a:p>
          <a:pPr algn="l"/>
          <a:endParaRPr lang="en-US"/>
        </a:p>
      </dgm:t>
    </dgm:pt>
    <dgm:pt modelId="{74083859-B64F-2B43-AD79-229145B4FD57}">
      <dgm:prSet/>
      <dgm:spPr/>
      <dgm:t>
        <a:bodyPr/>
        <a:lstStyle/>
        <a:p>
          <a:pPr algn="l">
            <a:buFont typeface="+mj-lt"/>
            <a:buAutoNum type="arabicPeriod"/>
          </a:pPr>
          <a:r>
            <a:rPr lang="en-US" altLang="en-US" dirty="0">
              <a:solidFill>
                <a:schemeClr val="tx1"/>
              </a:solidFill>
            </a:rPr>
            <a:t>Change the consequence after the problem behavior (reduce behavior)</a:t>
          </a:r>
          <a:endParaRPr lang="en-US" dirty="0"/>
        </a:p>
      </dgm:t>
    </dgm:pt>
    <dgm:pt modelId="{EB059752-D987-9844-996F-F7B147236878}" type="parTrans" cxnId="{88F3E348-80CF-6F46-BE74-210BE287816A}">
      <dgm:prSet/>
      <dgm:spPr/>
      <dgm:t>
        <a:bodyPr/>
        <a:lstStyle/>
        <a:p>
          <a:pPr algn="l"/>
          <a:endParaRPr lang="en-US"/>
        </a:p>
      </dgm:t>
    </dgm:pt>
    <dgm:pt modelId="{41EDEA2D-4E45-924B-83BF-3BA562C10C1B}" type="sibTrans" cxnId="{88F3E348-80CF-6F46-BE74-210BE287816A}">
      <dgm:prSet/>
      <dgm:spPr/>
      <dgm:t>
        <a:bodyPr/>
        <a:lstStyle/>
        <a:p>
          <a:pPr algn="l"/>
          <a:endParaRPr lang="en-US"/>
        </a:p>
      </dgm:t>
    </dgm:pt>
    <dgm:pt modelId="{D6A6A0B8-E0F5-5D46-9104-6D61B9760A68}" type="pres">
      <dgm:prSet presAssocID="{C241A384-5007-1246-9680-095B210ADB16}" presName="linearFlow" presStyleCnt="0">
        <dgm:presLayoutVars>
          <dgm:dir/>
          <dgm:resizeHandles val="exact"/>
        </dgm:presLayoutVars>
      </dgm:prSet>
      <dgm:spPr/>
    </dgm:pt>
    <dgm:pt modelId="{970E54D0-3882-9645-9028-705BFE19C01A}" type="pres">
      <dgm:prSet presAssocID="{1C70ACC3-E3F8-4E46-BF8D-A9746DD08EA5}" presName="composite" presStyleCnt="0"/>
      <dgm:spPr/>
    </dgm:pt>
    <dgm:pt modelId="{3CB799B9-F8DD-2447-A711-5E7920E959E3}" type="pres">
      <dgm:prSet presAssocID="{1C70ACC3-E3F8-4E46-BF8D-A9746DD08EA5}" presName="imgShp" presStyleLbl="fgImgPlace1" presStyleIdx="0" presStyleCnt="4"/>
      <dgm:spPr/>
    </dgm:pt>
    <dgm:pt modelId="{D102368C-79C0-1640-A926-F6853DB9E5C5}" type="pres">
      <dgm:prSet presAssocID="{1C70ACC3-E3F8-4E46-BF8D-A9746DD08EA5}" presName="txShp" presStyleLbl="node1" presStyleIdx="0" presStyleCnt="4">
        <dgm:presLayoutVars>
          <dgm:bulletEnabled val="1"/>
        </dgm:presLayoutVars>
      </dgm:prSet>
      <dgm:spPr/>
    </dgm:pt>
    <dgm:pt modelId="{07898C34-910C-414D-88F3-D21009E5B8B4}" type="pres">
      <dgm:prSet presAssocID="{4A4ECA69-081C-B24E-9369-31C228940291}" presName="spacing" presStyleCnt="0"/>
      <dgm:spPr/>
    </dgm:pt>
    <dgm:pt modelId="{D86CAB11-61E6-F040-85F7-13923DEF61B7}" type="pres">
      <dgm:prSet presAssocID="{B854FD9B-2C51-5F4E-8E5E-EE7B43E7650E}" presName="composite" presStyleCnt="0"/>
      <dgm:spPr/>
    </dgm:pt>
    <dgm:pt modelId="{6789FA7A-752B-8A44-BC6D-9E6844EE7B98}" type="pres">
      <dgm:prSet presAssocID="{B854FD9B-2C51-5F4E-8E5E-EE7B43E7650E}" presName="imgShp" presStyleLbl="fgImgPlace1" presStyleIdx="1" presStyleCnt="4"/>
      <dgm:spPr/>
    </dgm:pt>
    <dgm:pt modelId="{AB7730F8-36B9-DA44-BD0B-17D240C0797B}" type="pres">
      <dgm:prSet presAssocID="{B854FD9B-2C51-5F4E-8E5E-EE7B43E7650E}" presName="txShp" presStyleLbl="node1" presStyleIdx="1" presStyleCnt="4">
        <dgm:presLayoutVars>
          <dgm:bulletEnabled val="1"/>
        </dgm:presLayoutVars>
      </dgm:prSet>
      <dgm:spPr/>
    </dgm:pt>
    <dgm:pt modelId="{0D62D132-F92A-3A41-B156-08D157EF7574}" type="pres">
      <dgm:prSet presAssocID="{76480A41-1DB3-D846-AB1E-4168012DFD8D}" presName="spacing" presStyleCnt="0"/>
      <dgm:spPr/>
    </dgm:pt>
    <dgm:pt modelId="{656AA67C-4723-DE43-B235-3586C329E1BD}" type="pres">
      <dgm:prSet presAssocID="{0A773DA2-D081-8E45-A79E-22E12FDFB2B8}" presName="composite" presStyleCnt="0"/>
      <dgm:spPr/>
    </dgm:pt>
    <dgm:pt modelId="{6E1D7789-29B0-E541-940D-D1D7C07BDF7E}" type="pres">
      <dgm:prSet presAssocID="{0A773DA2-D081-8E45-A79E-22E12FDFB2B8}" presName="imgShp" presStyleLbl="fgImgPlace1" presStyleIdx="2" presStyleCnt="4"/>
      <dgm:spPr/>
    </dgm:pt>
    <dgm:pt modelId="{FC85D227-1D0C-F945-AB34-CC753DB6CECB}" type="pres">
      <dgm:prSet presAssocID="{0A773DA2-D081-8E45-A79E-22E12FDFB2B8}" presName="txShp" presStyleLbl="node1" presStyleIdx="2" presStyleCnt="4">
        <dgm:presLayoutVars>
          <dgm:bulletEnabled val="1"/>
        </dgm:presLayoutVars>
      </dgm:prSet>
      <dgm:spPr/>
    </dgm:pt>
    <dgm:pt modelId="{9734D0ED-1F8E-1943-92D7-A8AA526EF1B2}" type="pres">
      <dgm:prSet presAssocID="{7A08CFD9-0B76-1641-90D2-FAAC0DA2E152}" presName="spacing" presStyleCnt="0"/>
      <dgm:spPr/>
    </dgm:pt>
    <dgm:pt modelId="{967EA5E9-D5DF-3341-B089-DCF8CB982818}" type="pres">
      <dgm:prSet presAssocID="{74083859-B64F-2B43-AD79-229145B4FD57}" presName="composite" presStyleCnt="0"/>
      <dgm:spPr/>
    </dgm:pt>
    <dgm:pt modelId="{F7124152-99A7-6348-877A-4BE87CA88EF1}" type="pres">
      <dgm:prSet presAssocID="{74083859-B64F-2B43-AD79-229145B4FD57}" presName="imgShp" presStyleLbl="fgImgPlace1" presStyleIdx="3" presStyleCnt="4"/>
      <dgm:spPr/>
    </dgm:pt>
    <dgm:pt modelId="{4FEDD0CD-ADC2-FC42-99E4-E74FBD75A902}" type="pres">
      <dgm:prSet presAssocID="{74083859-B64F-2B43-AD79-229145B4FD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88F3E348-80CF-6F46-BE74-210BE287816A}" srcId="{C241A384-5007-1246-9680-095B210ADB16}" destId="{74083859-B64F-2B43-AD79-229145B4FD57}" srcOrd="3" destOrd="0" parTransId="{EB059752-D987-9844-996F-F7B147236878}" sibTransId="{41EDEA2D-4E45-924B-83BF-3BA562C10C1B}"/>
    <dgm:cxn modelId="{69504752-8682-CF46-B6B6-8B716F1916FF}" type="presOf" srcId="{74083859-B64F-2B43-AD79-229145B4FD57}" destId="{4FEDD0CD-ADC2-FC42-99E4-E74FBD75A902}" srcOrd="0" destOrd="0" presId="urn:microsoft.com/office/officeart/2005/8/layout/vList3"/>
    <dgm:cxn modelId="{6871C257-38D4-1240-83D8-134DCA4D5F35}" srcId="{C241A384-5007-1246-9680-095B210ADB16}" destId="{0A773DA2-D081-8E45-A79E-22E12FDFB2B8}" srcOrd="2" destOrd="0" parTransId="{1DC31AF1-6ED2-3B4D-96C9-2FC79E10F001}" sibTransId="{7A08CFD9-0B76-1641-90D2-FAAC0DA2E152}"/>
    <dgm:cxn modelId="{46D3D55F-23EF-5144-B686-36EA15D10DE9}" type="presOf" srcId="{B854FD9B-2C51-5F4E-8E5E-EE7B43E7650E}" destId="{AB7730F8-36B9-DA44-BD0B-17D240C0797B}" srcOrd="0" destOrd="0" presId="urn:microsoft.com/office/officeart/2005/8/layout/vList3"/>
    <dgm:cxn modelId="{FBB7E38E-05EA-5748-8B00-B07AAF5F34D6}" type="presOf" srcId="{0A773DA2-D081-8E45-A79E-22E12FDFB2B8}" destId="{FC85D227-1D0C-F945-AB34-CC753DB6CECB}" srcOrd="0" destOrd="0" presId="urn:microsoft.com/office/officeart/2005/8/layout/vList3"/>
    <dgm:cxn modelId="{3A1A0FCB-E80E-9D42-9B13-AC4DAA1723BD}" srcId="{C241A384-5007-1246-9680-095B210ADB16}" destId="{1C70ACC3-E3F8-4E46-BF8D-A9746DD08EA5}" srcOrd="0" destOrd="0" parTransId="{FBB29F61-9761-2C4E-AFDC-EDB17DDDCFA4}" sibTransId="{4A4ECA69-081C-B24E-9369-31C228940291}"/>
    <dgm:cxn modelId="{5EF990E3-2409-0C4C-9AAD-E7E6063B30AB}" type="presOf" srcId="{1C70ACC3-E3F8-4E46-BF8D-A9746DD08EA5}" destId="{D102368C-79C0-1640-A926-F6853DB9E5C5}" srcOrd="0" destOrd="0" presId="urn:microsoft.com/office/officeart/2005/8/layout/vList3"/>
    <dgm:cxn modelId="{EAC804E7-4DB9-B848-BF9B-EFCB5492F20A}" type="presOf" srcId="{C241A384-5007-1246-9680-095B210ADB16}" destId="{D6A6A0B8-E0F5-5D46-9104-6D61B9760A68}" srcOrd="0" destOrd="0" presId="urn:microsoft.com/office/officeart/2005/8/layout/vList3"/>
    <dgm:cxn modelId="{690560E8-D26F-094E-97F7-74998B8B5682}" srcId="{C241A384-5007-1246-9680-095B210ADB16}" destId="{B854FD9B-2C51-5F4E-8E5E-EE7B43E7650E}" srcOrd="1" destOrd="0" parTransId="{F7E3F0AF-8D0E-2E43-AF9B-21637BAAF5A1}" sibTransId="{76480A41-1DB3-D846-AB1E-4168012DFD8D}"/>
    <dgm:cxn modelId="{F6C99F87-FB7E-4047-92CD-32899D9BBDDB}" type="presParOf" srcId="{D6A6A0B8-E0F5-5D46-9104-6D61B9760A68}" destId="{970E54D0-3882-9645-9028-705BFE19C01A}" srcOrd="0" destOrd="0" presId="urn:microsoft.com/office/officeart/2005/8/layout/vList3"/>
    <dgm:cxn modelId="{444A3819-55E7-814C-849F-3B049415ABA0}" type="presParOf" srcId="{970E54D0-3882-9645-9028-705BFE19C01A}" destId="{3CB799B9-F8DD-2447-A711-5E7920E959E3}" srcOrd="0" destOrd="0" presId="urn:microsoft.com/office/officeart/2005/8/layout/vList3"/>
    <dgm:cxn modelId="{3EB80D78-97D2-234B-ACAE-E56487DFB662}" type="presParOf" srcId="{970E54D0-3882-9645-9028-705BFE19C01A}" destId="{D102368C-79C0-1640-A926-F6853DB9E5C5}" srcOrd="1" destOrd="0" presId="urn:microsoft.com/office/officeart/2005/8/layout/vList3"/>
    <dgm:cxn modelId="{59856E40-83A4-E047-B527-A5D4A0CCFF5A}" type="presParOf" srcId="{D6A6A0B8-E0F5-5D46-9104-6D61B9760A68}" destId="{07898C34-910C-414D-88F3-D21009E5B8B4}" srcOrd="1" destOrd="0" presId="urn:microsoft.com/office/officeart/2005/8/layout/vList3"/>
    <dgm:cxn modelId="{5E096C35-673A-E249-AFA1-DA604400B3C2}" type="presParOf" srcId="{D6A6A0B8-E0F5-5D46-9104-6D61B9760A68}" destId="{D86CAB11-61E6-F040-85F7-13923DEF61B7}" srcOrd="2" destOrd="0" presId="urn:microsoft.com/office/officeart/2005/8/layout/vList3"/>
    <dgm:cxn modelId="{464DB67D-903D-1E4A-8678-9F8C9FE4C454}" type="presParOf" srcId="{D86CAB11-61E6-F040-85F7-13923DEF61B7}" destId="{6789FA7A-752B-8A44-BC6D-9E6844EE7B98}" srcOrd="0" destOrd="0" presId="urn:microsoft.com/office/officeart/2005/8/layout/vList3"/>
    <dgm:cxn modelId="{B9921512-B3FD-EA4F-9D5A-1F74746EC5A6}" type="presParOf" srcId="{D86CAB11-61E6-F040-85F7-13923DEF61B7}" destId="{AB7730F8-36B9-DA44-BD0B-17D240C0797B}" srcOrd="1" destOrd="0" presId="urn:microsoft.com/office/officeart/2005/8/layout/vList3"/>
    <dgm:cxn modelId="{479CB33F-4715-FA4F-8B0E-C537EE3412B8}" type="presParOf" srcId="{D6A6A0B8-E0F5-5D46-9104-6D61B9760A68}" destId="{0D62D132-F92A-3A41-B156-08D157EF7574}" srcOrd="3" destOrd="0" presId="urn:microsoft.com/office/officeart/2005/8/layout/vList3"/>
    <dgm:cxn modelId="{3BE9DAD2-C1FA-7746-90C9-C7BAC4B16798}" type="presParOf" srcId="{D6A6A0B8-E0F5-5D46-9104-6D61B9760A68}" destId="{656AA67C-4723-DE43-B235-3586C329E1BD}" srcOrd="4" destOrd="0" presId="urn:microsoft.com/office/officeart/2005/8/layout/vList3"/>
    <dgm:cxn modelId="{3665FE77-056D-C74A-85B0-1ABA965FBFDD}" type="presParOf" srcId="{656AA67C-4723-DE43-B235-3586C329E1BD}" destId="{6E1D7789-29B0-E541-940D-D1D7C07BDF7E}" srcOrd="0" destOrd="0" presId="urn:microsoft.com/office/officeart/2005/8/layout/vList3"/>
    <dgm:cxn modelId="{A556F5E3-BB8F-FC40-A015-81DBF9EA9DA3}" type="presParOf" srcId="{656AA67C-4723-DE43-B235-3586C329E1BD}" destId="{FC85D227-1D0C-F945-AB34-CC753DB6CECB}" srcOrd="1" destOrd="0" presId="urn:microsoft.com/office/officeart/2005/8/layout/vList3"/>
    <dgm:cxn modelId="{9B83D631-87BD-2641-A0FB-1371F46418F6}" type="presParOf" srcId="{D6A6A0B8-E0F5-5D46-9104-6D61B9760A68}" destId="{9734D0ED-1F8E-1943-92D7-A8AA526EF1B2}" srcOrd="5" destOrd="0" presId="urn:microsoft.com/office/officeart/2005/8/layout/vList3"/>
    <dgm:cxn modelId="{022B7E1F-69ED-AA40-A346-ED85AA3F604B}" type="presParOf" srcId="{D6A6A0B8-E0F5-5D46-9104-6D61B9760A68}" destId="{967EA5E9-D5DF-3341-B089-DCF8CB982818}" srcOrd="6" destOrd="0" presId="urn:microsoft.com/office/officeart/2005/8/layout/vList3"/>
    <dgm:cxn modelId="{E1989990-73B9-CA4B-85D2-F784EFCAE5E7}" type="presParOf" srcId="{967EA5E9-D5DF-3341-B089-DCF8CB982818}" destId="{F7124152-99A7-6348-877A-4BE87CA88EF1}" srcOrd="0" destOrd="0" presId="urn:microsoft.com/office/officeart/2005/8/layout/vList3"/>
    <dgm:cxn modelId="{25D7744D-5074-3549-9D4C-FC17AED25393}" type="presParOf" srcId="{967EA5E9-D5DF-3341-B089-DCF8CB982818}" destId="{4FEDD0CD-ADC2-FC42-99E4-E74FBD75A90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2368C-79C0-1640-A926-F6853DB9E5C5}">
      <dsp:nvSpPr>
        <dsp:cNvPr id="0" name=""/>
        <dsp:cNvSpPr/>
      </dsp:nvSpPr>
      <dsp:spPr>
        <a:xfrm rot="10800000">
          <a:off x="1983825" y="3246"/>
          <a:ext cx="6853714" cy="10300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226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000" kern="1200" dirty="0">
              <a:solidFill>
                <a:schemeClr val="tx1"/>
              </a:solidFill>
            </a:rPr>
            <a:t>Why is he / she doing that?</a:t>
          </a:r>
          <a:endParaRPr lang="en-US" sz="3000" kern="1200" dirty="0"/>
        </a:p>
      </dsp:txBody>
      <dsp:txXfrm rot="10800000">
        <a:off x="2241339" y="3246"/>
        <a:ext cx="6596200" cy="1030055"/>
      </dsp:txXfrm>
    </dsp:sp>
    <dsp:sp modelId="{3CB799B9-F8DD-2447-A711-5E7920E959E3}">
      <dsp:nvSpPr>
        <dsp:cNvPr id="0" name=""/>
        <dsp:cNvSpPr/>
      </dsp:nvSpPr>
      <dsp:spPr>
        <a:xfrm>
          <a:off x="1468797" y="3246"/>
          <a:ext cx="1030055" cy="10300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730F8-36B9-DA44-BD0B-17D240C0797B}">
      <dsp:nvSpPr>
        <dsp:cNvPr id="0" name=""/>
        <dsp:cNvSpPr/>
      </dsp:nvSpPr>
      <dsp:spPr>
        <a:xfrm rot="10800000">
          <a:off x="1983825" y="1340780"/>
          <a:ext cx="6853714" cy="10300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226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altLang="en-US" sz="3000" kern="1200" dirty="0">
              <a:solidFill>
                <a:schemeClr val="tx1"/>
              </a:solidFill>
            </a:rPr>
            <a:t>Teach and reinforce (positive) replacement behaviors</a:t>
          </a:r>
          <a:endParaRPr lang="en-US" sz="3000" kern="1200" dirty="0"/>
        </a:p>
      </dsp:txBody>
      <dsp:txXfrm rot="10800000">
        <a:off x="2241339" y="1340780"/>
        <a:ext cx="6596200" cy="1030055"/>
      </dsp:txXfrm>
    </dsp:sp>
    <dsp:sp modelId="{6789FA7A-752B-8A44-BC6D-9E6844EE7B98}">
      <dsp:nvSpPr>
        <dsp:cNvPr id="0" name=""/>
        <dsp:cNvSpPr/>
      </dsp:nvSpPr>
      <dsp:spPr>
        <a:xfrm>
          <a:off x="1468797" y="1340780"/>
          <a:ext cx="1030055" cy="10300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5D227-1D0C-F945-AB34-CC753DB6CECB}">
      <dsp:nvSpPr>
        <dsp:cNvPr id="0" name=""/>
        <dsp:cNvSpPr/>
      </dsp:nvSpPr>
      <dsp:spPr>
        <a:xfrm rot="10800000">
          <a:off x="1983825" y="2678315"/>
          <a:ext cx="6853714" cy="10300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226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000" kern="1200" dirty="0">
              <a:solidFill>
                <a:schemeClr val="tx1"/>
              </a:solidFill>
            </a:rPr>
            <a:t>Identify ways to PREVENT behavior from occurring</a:t>
          </a:r>
          <a:endParaRPr lang="en-US" sz="3000" kern="1200" dirty="0"/>
        </a:p>
      </dsp:txBody>
      <dsp:txXfrm rot="10800000">
        <a:off x="2241339" y="2678315"/>
        <a:ext cx="6596200" cy="1030055"/>
      </dsp:txXfrm>
    </dsp:sp>
    <dsp:sp modelId="{6E1D7789-29B0-E541-940D-D1D7C07BDF7E}">
      <dsp:nvSpPr>
        <dsp:cNvPr id="0" name=""/>
        <dsp:cNvSpPr/>
      </dsp:nvSpPr>
      <dsp:spPr>
        <a:xfrm>
          <a:off x="1468797" y="2678315"/>
          <a:ext cx="1030055" cy="10300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DD0CD-ADC2-FC42-99E4-E74FBD75A902}">
      <dsp:nvSpPr>
        <dsp:cNvPr id="0" name=""/>
        <dsp:cNvSpPr/>
      </dsp:nvSpPr>
      <dsp:spPr>
        <a:xfrm rot="10800000">
          <a:off x="1983825" y="4015849"/>
          <a:ext cx="6853714" cy="10300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226" tIns="114300" rIns="21336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altLang="en-US" sz="3000" kern="1200" dirty="0">
              <a:solidFill>
                <a:schemeClr val="tx1"/>
              </a:solidFill>
            </a:rPr>
            <a:t>Change the consequence after the problem behavior (reduce behavior)</a:t>
          </a:r>
          <a:endParaRPr lang="en-US" sz="3000" kern="1200" dirty="0"/>
        </a:p>
      </dsp:txBody>
      <dsp:txXfrm rot="10800000">
        <a:off x="2241339" y="4015849"/>
        <a:ext cx="6596200" cy="1030055"/>
      </dsp:txXfrm>
    </dsp:sp>
    <dsp:sp modelId="{F7124152-99A7-6348-877A-4BE87CA88EF1}">
      <dsp:nvSpPr>
        <dsp:cNvPr id="0" name=""/>
        <dsp:cNvSpPr/>
      </dsp:nvSpPr>
      <dsp:spPr>
        <a:xfrm>
          <a:off x="1468797" y="4015849"/>
          <a:ext cx="1030055" cy="103005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F7EF8-3FD9-A445-B4F2-C61B0702E1D4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AA63D-33BE-7F4F-B6AB-F1218EBB3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9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22450" y="520700"/>
            <a:ext cx="3213100" cy="1808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6900" y="2476500"/>
            <a:ext cx="5575300" cy="5524500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AA63D-33BE-7F4F-B6AB-F1218EBB3F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26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74900" y="549275"/>
            <a:ext cx="2108200" cy="118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9900" y="1854200"/>
            <a:ext cx="5994400" cy="7023100"/>
          </a:xfrm>
        </p:spPr>
        <p:txBody>
          <a:bodyPr>
            <a:normAutofit fontScale="92500" lnSpcReduction="20000"/>
          </a:bodyPr>
          <a:lstStyle/>
          <a:p>
            <a:endParaRPr lang="en-US" sz="1600" dirty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AA63D-33BE-7F4F-B6AB-F1218EBB3F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85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FDF5D-8275-0D47-9F36-8E5F2AA2F82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660650" y="228600"/>
            <a:ext cx="1535113" cy="863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270000"/>
            <a:ext cx="6231688" cy="7518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357715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9700" y="863600"/>
            <a:ext cx="1498600" cy="8429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9100" y="1981199"/>
            <a:ext cx="6172200" cy="6704013"/>
          </a:xfrm>
        </p:spPr>
        <p:txBody>
          <a:bodyPr>
            <a:normAutofit lnSpcReduction="10000"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AA63D-33BE-7F4F-B6AB-F1218EBB3F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03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92325" y="196850"/>
            <a:ext cx="2673350" cy="15033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9179" y="1892967"/>
            <a:ext cx="6079958" cy="6792245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AA63D-33BE-7F4F-B6AB-F1218EBB3F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1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FA2D5-9992-5040-9A98-EDB7354AAF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3763" y="215900"/>
            <a:ext cx="2528887" cy="1422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6045200" cy="717550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AA63D-33BE-7F4F-B6AB-F1218EBB3F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2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7100" y="1422400"/>
            <a:ext cx="2463800" cy="138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5410200" cy="4876800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AA63D-33BE-7F4F-B6AB-F1218EBB3F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6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06700" y="155575"/>
            <a:ext cx="1077913" cy="606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4589" y="1143001"/>
            <a:ext cx="6400799" cy="7542212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AA63D-33BE-7F4F-B6AB-F1218EBB3F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86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3500" y="355600"/>
            <a:ext cx="1828800" cy="1028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5300" y="1562100"/>
            <a:ext cx="5676900" cy="7366000"/>
          </a:xfrm>
        </p:spPr>
        <p:txBody>
          <a:bodyPr/>
          <a:lstStyle/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AA63D-33BE-7F4F-B6AB-F1218EBB3F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07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236538"/>
            <a:ext cx="1450975" cy="81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6401" y="1511301"/>
            <a:ext cx="6058568" cy="7173912"/>
          </a:xfrm>
        </p:spPr>
        <p:txBody>
          <a:bodyPr>
            <a:normAutofit lnSpcReduction="10000"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FA2D5-9992-5040-9A98-EDB7354AAF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2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81300" y="255588"/>
            <a:ext cx="1293813" cy="728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1" y="1143001"/>
            <a:ext cx="5963652" cy="7554912"/>
          </a:xfrm>
        </p:spPr>
        <p:txBody>
          <a:bodyPr>
            <a:normAutofit fontScale="92500" lnSpcReduction="10000"/>
          </a:bodyPr>
          <a:lstStyle/>
          <a:p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AA63D-33BE-7F4F-B6AB-F1218EBB3F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13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288758" y="1122646"/>
            <a:ext cx="6036644" cy="7881654"/>
          </a:xfrm>
          <a:prstGeom prst="rect">
            <a:avLst/>
          </a:prstGeom>
        </p:spPr>
        <p:txBody>
          <a:bodyPr wrap="square" lIns="91425" tIns="91425" rIns="91425" bIns="91425" anchor="t" anchorCtr="0"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2708275" y="139700"/>
            <a:ext cx="1439863" cy="80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267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2AA63D-33BE-7F4F-B6AB-F1218EBB3F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2F3422-6FAD-C647-9AF7-A36080CBFA1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C39901-812D-2F47-83E1-0E485162CA4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176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3422-6FAD-C647-9AF7-A36080CBFA1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9901-812D-2F47-83E1-0E485162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3422-6FAD-C647-9AF7-A36080CBFA1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9901-812D-2F47-83E1-0E485162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9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3422-6FAD-C647-9AF7-A36080CBFA1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9901-812D-2F47-83E1-0E485162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0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2F3422-6FAD-C647-9AF7-A36080CBFA1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C39901-812D-2F47-83E1-0E485162CA4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99484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3422-6FAD-C647-9AF7-A36080CBFA1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9901-812D-2F47-83E1-0E485162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447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3422-6FAD-C647-9AF7-A36080CBFA1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9901-812D-2F47-83E1-0E485162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54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3422-6FAD-C647-9AF7-A36080CBFA1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9901-812D-2F47-83E1-0E485162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1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F3422-6FAD-C647-9AF7-A36080CBFA1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9901-812D-2F47-83E1-0E485162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0" i="0" cap="all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12F3422-6FAD-C647-9AF7-A36080CBFA1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C1C39901-812D-2F47-83E1-0E485162CA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0408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0" i="0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12F3422-6FAD-C647-9AF7-A36080CBFA1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C1C39901-812D-2F47-83E1-0E485162C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212F3422-6FAD-C647-9AF7-A36080CBFA18}" type="datetimeFigureOut">
              <a:rPr lang="en-US" smtClean="0"/>
              <a:pPr/>
              <a:t>12/14/21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C1C39901-812D-2F47-83E1-0E485162CA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332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b="0" i="0" kern="1200" cap="all" spc="20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b="0" i="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b="0" i="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egarcia@bedminsterschool.org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5D03EF74-60CA-4541-B461-58FC381AC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FA460-EDB2-AB4C-8037-155AFD690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901" y="999599"/>
            <a:ext cx="10736559" cy="3603932"/>
          </a:xfrm>
        </p:spPr>
        <p:txBody>
          <a:bodyPr anchor="t">
            <a:norm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Promoting Positive Behavior at school, Home, and in the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946AC-C304-DA49-B9F2-DC91F67BD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1977" y="3980793"/>
            <a:ext cx="10133085" cy="24830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cap="none" dirty="0"/>
              <a:t>Bedminster Township School</a:t>
            </a: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b="0" cap="none" dirty="0"/>
              <a:t>School-Family Partnership Series</a:t>
            </a:r>
          </a:p>
          <a:p>
            <a:pPr>
              <a:lnSpc>
                <a:spcPct val="90000"/>
              </a:lnSpc>
            </a:pPr>
            <a:endParaRPr lang="en-US" sz="3200" b="0" cap="none" dirty="0"/>
          </a:p>
          <a:p>
            <a:pPr>
              <a:lnSpc>
                <a:spcPct val="90000"/>
              </a:lnSpc>
            </a:pPr>
            <a:r>
              <a:rPr lang="en-US" sz="3200" b="0" cap="none" dirty="0"/>
              <a:t>Elena Garcia-Albea, Ph.D., BCBA-D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BEC0922B-4962-4510-9EB8-809BE7591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AB8C5376-1508-4BE8-B17D-4E7F8CA8B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413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542D-71DD-4F41-A5A1-5A04B7CA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781826" cy="1492132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4. Change the consequence after the problem behavior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588A6-2C94-AF46-BCE9-4546A2967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66545"/>
            <a:ext cx="10178322" cy="4553712"/>
          </a:xfrm>
        </p:spPr>
        <p:txBody>
          <a:bodyPr>
            <a:normAutofit fontScale="92500" lnSpcReduction="10000"/>
          </a:bodyPr>
          <a:lstStyle/>
          <a:p>
            <a:pPr marL="114300" lvl="0" indent="0">
              <a:spcBef>
                <a:spcPts val="0"/>
              </a:spcBef>
              <a:buSzPts val="2400"/>
              <a:buNone/>
            </a:pPr>
            <a:r>
              <a:rPr lang="en-US" sz="2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Strategies that focus on structuring and modifying the environment and conditions that occur AFTER behavior occurs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Used to minimize reinforcement for problem behavior and increase reinforcement for desirable behavior. </a:t>
            </a:r>
          </a:p>
          <a:p>
            <a:pPr marL="0" indent="0">
              <a:buNone/>
            </a:pPr>
            <a:endParaRPr lang="en-US" altLang="en-US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alt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Everyday Examples:</a:t>
            </a:r>
          </a:p>
          <a:p>
            <a:r>
              <a:rPr lang="en-US" alt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Praise</a:t>
            </a:r>
          </a:p>
          <a:p>
            <a:r>
              <a:rPr lang="en-US" alt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Allowances</a:t>
            </a:r>
          </a:p>
          <a:p>
            <a:r>
              <a:rPr lang="en-US" alt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Certificates </a:t>
            </a:r>
          </a:p>
          <a:p>
            <a:r>
              <a:rPr lang="en-US" alt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Extra credit</a:t>
            </a:r>
          </a:p>
          <a:p>
            <a:r>
              <a:rPr lang="en-US" alt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Reprimand</a:t>
            </a:r>
          </a:p>
          <a:p>
            <a:r>
              <a:rPr lang="en-US" alt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Detention</a:t>
            </a:r>
          </a:p>
          <a:p>
            <a:r>
              <a:rPr lang="en-US" alt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Speeding ticket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Shape 490">
            <a:extLst>
              <a:ext uri="{FF2B5EF4-FFF2-40B4-BE49-F238E27FC236}">
                <a16:creationId xmlns:a16="http://schemas.microsoft.com/office/drawing/2014/main" id="{0FE658F0-C894-7D48-B170-EE7DE2B1711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20" y="3258138"/>
            <a:ext cx="3057141" cy="21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2,620 Black Father And Son Illustrations &amp;amp; Clip Art - iStock">
            <a:extLst>
              <a:ext uri="{FF2B5EF4-FFF2-40B4-BE49-F238E27FC236}">
                <a16:creationId xmlns:a16="http://schemas.microsoft.com/office/drawing/2014/main" id="{27402376-161E-6C44-A200-DD9253A0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00" y="3429000"/>
            <a:ext cx="2104360" cy="310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6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3856" y="428846"/>
            <a:ext cx="1042416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reinforce desired behaviors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704" y="1319146"/>
            <a:ext cx="10570464" cy="5538854"/>
          </a:xfrm>
        </p:spPr>
        <p:txBody>
          <a:bodyPr>
            <a:normAutofit/>
          </a:bodyPr>
          <a:lstStyle/>
          <a:p>
            <a:pPr marL="88900" indent="0"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Reinforcers are your behavior change tools. Identify and control them!</a:t>
            </a:r>
          </a:p>
          <a:p>
            <a:pPr marL="88900" indent="0">
              <a:buNone/>
            </a:pPr>
            <a:endParaRPr lang="en-US" altLang="en-US" b="1" u="sng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88900" indent="0">
              <a:buNone/>
            </a:pPr>
            <a:r>
              <a:rPr lang="en-US" altLang="en-US" b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Reinforcement</a:t>
            </a:r>
            <a:r>
              <a:rPr lang="en-US" altLang="en-US" b="1" u="sng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lvl="1"/>
            <a:r>
              <a:rPr lang="en-US" altLang="en-US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anything</a:t>
            </a:r>
            <a:r>
              <a:rPr lang="en-US" alt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that increases a behavior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Can be getting preferred things (e.g., toys, attention, food)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Can be getting rid of bad things (e.g., demands, bedtime, shoes)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Reprimands and negative attention can sometimes be reinforcers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Reinforcement can increase desired </a:t>
            </a:r>
            <a:r>
              <a:rPr lang="en-US" altLang="en-US" b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en-US" alt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undesired behavior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"/>
              </a:rPr>
              <a:t>Negative behavior often gets reinforced more often than positive behavior.  </a:t>
            </a:r>
            <a:endParaRPr lang="en-US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Different for each person and changes frequently</a:t>
            </a:r>
          </a:p>
          <a:p>
            <a:pPr lvl="2">
              <a:buFont typeface="Times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What may reinforce my behavior will not reinforce your behavior!</a:t>
            </a:r>
          </a:p>
          <a:p>
            <a:pPr lvl="1">
              <a:buFont typeface="Times" charset="0"/>
              <a:buChar char="•"/>
            </a:pPr>
            <a:endParaRPr lang="en-US" altLang="en-US" i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lnSpc>
                <a:spcPct val="170000"/>
              </a:lnSpc>
              <a:spcBef>
                <a:spcPts val="600"/>
              </a:spcBef>
              <a:buSzPts val="1428"/>
              <a:buNone/>
            </a:pPr>
            <a:r>
              <a:rPr lang="en-US" altLang="en-US" sz="2400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Set up lots of opportunities for good/correct behavior (Don’t just wait for them)</a:t>
            </a:r>
          </a:p>
        </p:txBody>
      </p:sp>
      <p:pic>
        <p:nvPicPr>
          <p:cNvPr id="7170" name="Picture 2" descr="Positive Reinforcement Examples - Psychology">
            <a:extLst>
              <a:ext uri="{FF2B5EF4-FFF2-40B4-BE49-F238E27FC236}">
                <a16:creationId xmlns:a16="http://schemas.microsoft.com/office/drawing/2014/main" id="{190D0E81-D848-984D-A9BF-5C4746721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259" y="2228725"/>
            <a:ext cx="2853797" cy="30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91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0C6E-056C-F042-A881-F2EA5608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Power of reinforcement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EB863-1AD4-2140-81DA-9C2AA233F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69037"/>
            <a:ext cx="10178322" cy="50065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Reinforcement is the foundation of any behavior change program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Effectiveness relies heavily on the reinforcers you use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Can be used to teach a wide array of different behaviors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Teaches NEW behavior in a way that is positive and strengths-based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Spend most of your time rewarding your child for what they are doing right, rather than correcting the things that go wrong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Only give reinforcers when your child engages in the desired behavior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Any behavior you want to see more of should be reinforced!</a:t>
            </a:r>
          </a:p>
        </p:txBody>
      </p:sp>
    </p:spTree>
    <p:extLst>
      <p:ext uri="{BB962C8B-B14F-4D97-AF65-F5344CB8AC3E}">
        <p14:creationId xmlns:p14="http://schemas.microsoft.com/office/powerpoint/2010/main" val="3212309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3DA09-2E30-6949-8FB1-134CB4BB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Take-Away’s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66666-CEE9-B44D-9EE7-515F2981F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33501"/>
            <a:ext cx="10178322" cy="514211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All behavior happens for a reason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Anticipate your child’s needs before his/her undesired behavior forces you to meet his needs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Avoid situations that you think might make the child irritable </a:t>
            </a:r>
            <a:r>
              <a:rPr lang="en-US" i="1" dirty="0">
                <a:solidFill>
                  <a:schemeClr val="tx1"/>
                </a:solidFill>
              </a:rPr>
              <a:t>(or have a plan ready)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Staying out past their bedtime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Shopping for a long time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Reinforcement is the foundation of any effective behavior change program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Catch your child “being good”!!!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Teach others in the home what you have learned today (Consistency is crucial)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Be a good role model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Have lots of fun with your kids! </a:t>
            </a:r>
          </a:p>
        </p:txBody>
      </p:sp>
    </p:spTree>
    <p:extLst>
      <p:ext uri="{BB962C8B-B14F-4D97-AF65-F5344CB8AC3E}">
        <p14:creationId xmlns:p14="http://schemas.microsoft.com/office/powerpoint/2010/main" val="31568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57" y="638110"/>
            <a:ext cx="5666780" cy="5581779"/>
          </a:xfrm>
          <a:prstGeom prst="rect">
            <a:avLst/>
          </a:prstGeom>
        </p:spPr>
      </p:pic>
      <p:pic>
        <p:nvPicPr>
          <p:cNvPr id="7170" name="Picture 2" descr="Premium Vector | Thank you, hand lettering thank you with decorative graphic">
            <a:extLst>
              <a:ext uri="{FF2B5EF4-FFF2-40B4-BE49-F238E27FC236}">
                <a16:creationId xmlns:a16="http://schemas.microsoft.com/office/drawing/2014/main" id="{C3667071-0339-194D-9D6E-A9C6BE69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87" y="1860550"/>
            <a:ext cx="4402913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0EF620-9EFB-DE4B-A838-4F1E81293DCD}"/>
              </a:ext>
            </a:extLst>
          </p:cNvPr>
          <p:cNvSpPr txBox="1"/>
          <p:nvPr/>
        </p:nvSpPr>
        <p:spPr>
          <a:xfrm>
            <a:off x="7645469" y="5296559"/>
            <a:ext cx="3089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egarcia@bedminsterschool.org</a:t>
            </a:r>
            <a:endParaRPr lang="en-US" dirty="0"/>
          </a:p>
          <a:p>
            <a:endParaRPr lang="en-US" dirty="0"/>
          </a:p>
          <a:p>
            <a:r>
              <a:rPr lang="en-US" dirty="0"/>
              <a:t>(908) 234-0768  x100</a:t>
            </a:r>
          </a:p>
        </p:txBody>
      </p:sp>
    </p:spTree>
    <p:extLst>
      <p:ext uri="{BB962C8B-B14F-4D97-AF65-F5344CB8AC3E}">
        <p14:creationId xmlns:p14="http://schemas.microsoft.com/office/powerpoint/2010/main" val="21240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F0"/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1A832-A6A4-BF46-8D5A-76B9011D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15116">
            <a:off x="489553" y="672910"/>
            <a:ext cx="3861688" cy="1754027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tx1"/>
                </a:solidFill>
              </a:rPr>
              <a:t>HELP!!!</a:t>
            </a:r>
          </a:p>
        </p:txBody>
      </p:sp>
      <p:pic>
        <p:nvPicPr>
          <p:cNvPr id="5" name="Content Placeholder 4" descr="mage result for student with head down on desk">
            <a:extLst>
              <a:ext uri="{FF2B5EF4-FFF2-40B4-BE49-F238E27FC236}">
                <a16:creationId xmlns:a16="http://schemas.microsoft.com/office/drawing/2014/main" id="{085B2B13-AF87-2A4E-8DF1-53BC2D96DA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 b="5896"/>
          <a:stretch/>
        </p:blipFill>
        <p:spPr bwMode="auto">
          <a:xfrm>
            <a:off x="3845909" y="3425570"/>
            <a:ext cx="3861688" cy="336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ge result for student tantruming on floor">
            <a:extLst>
              <a:ext uri="{FF2B5EF4-FFF2-40B4-BE49-F238E27FC236}">
                <a16:creationId xmlns:a16="http://schemas.microsoft.com/office/drawing/2014/main" id="{70ADFB51-EB8E-0F48-92BA-D259989E8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3" y="2555099"/>
            <a:ext cx="2861977" cy="39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ughty kids (siblings) fighting mother&amp;#39;s attention. Stock Vector Image by  ©hancik #183636872">
            <a:extLst>
              <a:ext uri="{FF2B5EF4-FFF2-40B4-BE49-F238E27FC236}">
                <a16:creationId xmlns:a16="http://schemas.microsoft.com/office/drawing/2014/main" id="{4076684B-8E76-D44E-80C0-80E86EE26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7" b="9177"/>
          <a:stretch/>
        </p:blipFill>
        <p:spPr bwMode="auto">
          <a:xfrm flipH="1">
            <a:off x="7955432" y="2124692"/>
            <a:ext cx="4236568" cy="429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d little black girl Vector Clipart in AI, SVG, EPS, PSD, PNG">
            <a:extLst>
              <a:ext uri="{FF2B5EF4-FFF2-40B4-BE49-F238E27FC236}">
                <a16:creationId xmlns:a16="http://schemas.microsoft.com/office/drawing/2014/main" id="{35C8DEB4-06B8-9546-BCC0-EA2C3239E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67" y="63965"/>
            <a:ext cx="3921430" cy="254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3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85F8-EF6B-9D40-B5DF-B84D5A44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44079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What can we do?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1E8108-C929-304E-8E48-F6AC05C90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940301"/>
              </p:ext>
            </p:extLst>
          </p:nvPr>
        </p:nvGraphicFramePr>
        <p:xfrm>
          <a:off x="1251678" y="1426464"/>
          <a:ext cx="10306338" cy="5049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6F6D855-BF03-EF4C-B8C9-A2818574E05E}"/>
              </a:ext>
            </a:extLst>
          </p:cNvPr>
          <p:cNvSpPr txBox="1"/>
          <p:nvPr/>
        </p:nvSpPr>
        <p:spPr>
          <a:xfrm>
            <a:off x="2795016" y="2975914"/>
            <a:ext cx="85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708C1-0A3F-EE46-9DDA-702305197AFE}"/>
              </a:ext>
            </a:extLst>
          </p:cNvPr>
          <p:cNvSpPr txBox="1"/>
          <p:nvPr/>
        </p:nvSpPr>
        <p:spPr>
          <a:xfrm>
            <a:off x="2795016" y="1670225"/>
            <a:ext cx="85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A0653-BF75-164B-8DA8-394B7FFE6718}"/>
              </a:ext>
            </a:extLst>
          </p:cNvPr>
          <p:cNvSpPr txBox="1"/>
          <p:nvPr/>
        </p:nvSpPr>
        <p:spPr>
          <a:xfrm>
            <a:off x="2795016" y="4328292"/>
            <a:ext cx="85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0F85D-9ACF-4946-A626-EA4C9BFCD4BE}"/>
              </a:ext>
            </a:extLst>
          </p:cNvPr>
          <p:cNvSpPr txBox="1"/>
          <p:nvPr/>
        </p:nvSpPr>
        <p:spPr>
          <a:xfrm>
            <a:off x="2795016" y="5703736"/>
            <a:ext cx="859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810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FB2A4-2892-B94C-B1AC-76412864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1. Why is he/she doing that?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9BD3E-26CF-914F-B48D-46B67050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463040"/>
            <a:ext cx="10442448" cy="519379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When/Where is the behavior happening?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Time of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With a specific person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During certain tasks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What is happening after the behavior occurs?</a:t>
            </a:r>
          </a:p>
          <a:p>
            <a:endParaRPr lang="en-US" sz="2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All behavior happens for a reason…..</a:t>
            </a:r>
            <a:endParaRPr lang="en-US" sz="2600" dirty="0">
              <a:solidFill>
                <a:schemeClr val="tx1"/>
              </a:solidFill>
            </a:endParaRP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Attention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Escape/avoidance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Restricted access (Tangible)</a:t>
            </a:r>
          </a:p>
          <a:p>
            <a:pPr marL="9144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Automatic Reinforcement (Sensory)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Detective clipart - 245 Detective clip art">
            <a:extLst>
              <a:ext uri="{FF2B5EF4-FFF2-40B4-BE49-F238E27FC236}">
                <a16:creationId xmlns:a16="http://schemas.microsoft.com/office/drawing/2014/main" id="{EAA274E7-240E-3B4B-A8F0-A6573763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24" y="1600199"/>
            <a:ext cx="3922776" cy="42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18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36" y="336365"/>
            <a:ext cx="10178322" cy="1492132"/>
          </a:xfrm>
        </p:spPr>
        <p:txBody>
          <a:bodyPr/>
          <a:lstStyle/>
          <a:p>
            <a:r>
              <a:rPr lang="en-US" b="1" cap="non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Behavioral Function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62912" y="4753844"/>
            <a:ext cx="7772401" cy="2104156"/>
          </a:xfrm>
        </p:spPr>
        <p:txBody>
          <a:bodyPr>
            <a:normAutofit/>
          </a:bodyPr>
          <a:lstStyle/>
          <a:p>
            <a:pPr marL="50800" indent="0" algn="ctr">
              <a:buNone/>
            </a:pPr>
            <a:r>
              <a:rPr lang="en-US" sz="23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Function of Wanting Power/Control</a:t>
            </a:r>
          </a:p>
          <a:p>
            <a:r>
              <a:rPr lang="en-US" sz="2300" dirty="0">
                <a:solidFill>
                  <a:schemeClr val="tx1"/>
                </a:solidFill>
              </a:rPr>
              <a:t>Generally not supported in the research literature. </a:t>
            </a:r>
          </a:p>
          <a:p>
            <a:r>
              <a:rPr lang="en-US" sz="2300" dirty="0">
                <a:solidFill>
                  <a:schemeClr val="tx1"/>
                </a:solidFill>
              </a:rPr>
              <a:t>What may seem like power and control may be attempts to access peer attention/access adult attention/escape a task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6136" y="1413728"/>
          <a:ext cx="11539728" cy="3340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4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4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4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29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“I don’t want to do this!” 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(Escape)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”I want attention!”</a:t>
                      </a:r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(Attention)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”I Want</a:t>
                      </a:r>
                      <a:r>
                        <a:rPr lang="en-US" sz="2000" baseline="0" dirty="0"/>
                        <a:t> this!”</a:t>
                      </a:r>
                    </a:p>
                    <a:p>
                      <a:pPr algn="ctr"/>
                      <a:endParaRPr lang="en-US" sz="2000" baseline="0" dirty="0"/>
                    </a:p>
                    <a:p>
                      <a:pPr algn="ctr"/>
                      <a:r>
                        <a:rPr lang="en-US" sz="200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(Tangible)</a:t>
                      </a:r>
                      <a:endParaRPr lang="en-US" sz="20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“I like doing this!”</a:t>
                      </a:r>
                    </a:p>
                    <a:p>
                      <a:pPr algn="ctr"/>
                      <a:endParaRPr lang="en-US" sz="20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(Sensory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276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Difficult tasks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Prolonged Work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Social Demands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“I don’t want to be in this place”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“I don’t want to be with this person!”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From parents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From teachers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From peers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From siblings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From anyone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A toy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An object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A food or treat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An activity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A privilege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It</a:t>
                      </a:r>
                      <a:r>
                        <a:rPr lang="en-US" baseline="0" dirty="0"/>
                        <a:t> feels good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It looks good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It sounds good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It tastes good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baseline="0" dirty="0"/>
                        <a:t>It’s a habit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14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Behavior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10696408" cy="5141495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3200" dirty="0"/>
              <a:t>Helping a child change their behavior is best done by the adults around the child changing what THEY are doing.</a:t>
            </a:r>
          </a:p>
          <a:p>
            <a:pPr lvl="1"/>
            <a:r>
              <a:rPr lang="en-US" sz="3200" dirty="0"/>
              <a:t>Set the environment up for success!</a:t>
            </a:r>
          </a:p>
          <a:p>
            <a:endParaRPr lang="en-US" sz="3200" dirty="0"/>
          </a:p>
          <a:p>
            <a:r>
              <a:rPr lang="en-US" sz="3200" dirty="0"/>
              <a:t>Blaming the child by labeling them “stubborn” or “defiant” </a:t>
            </a:r>
            <a:r>
              <a:rPr lang="en-US" sz="3200" dirty="0">
                <a:sym typeface="Wingdings"/>
              </a:rPr>
              <a:t> not useful or accurate</a:t>
            </a:r>
            <a:endParaRPr lang="en-US" sz="3200" dirty="0"/>
          </a:p>
          <a:p>
            <a:pPr lvl="1"/>
            <a:r>
              <a:rPr lang="en-US" sz="3200" dirty="0"/>
              <a:t>Unclear expectations</a:t>
            </a:r>
          </a:p>
          <a:p>
            <a:pPr lvl="1"/>
            <a:r>
              <a:rPr lang="en-US" sz="3200" dirty="0"/>
              <a:t>Inconsistent expectations</a:t>
            </a:r>
          </a:p>
          <a:p>
            <a:pPr lvl="1"/>
            <a:r>
              <a:rPr lang="en-US" sz="3200" dirty="0"/>
              <a:t>Teacher/parent has lack of resources</a:t>
            </a:r>
          </a:p>
          <a:p>
            <a:pPr lvl="1"/>
            <a:r>
              <a:rPr lang="en-US" sz="3200" dirty="0"/>
              <a:t>Areas for skill building</a:t>
            </a:r>
          </a:p>
          <a:p>
            <a:pPr lvl="1"/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45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y 18-month-old is constantly trying to control my every move. What do I  do? - The Washington Post">
            <a:extLst>
              <a:ext uri="{FF2B5EF4-FFF2-40B4-BE49-F238E27FC236}">
                <a16:creationId xmlns:a16="http://schemas.microsoft.com/office/drawing/2014/main" id="{0BD4E52B-F0C2-7D45-AF93-A843A0E10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2" r="26172"/>
          <a:stretch/>
        </p:blipFill>
        <p:spPr bwMode="auto">
          <a:xfrm>
            <a:off x="6505754" y="3139634"/>
            <a:ext cx="1630480" cy="189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D9E7BB-0B85-1447-BC32-532CE632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</a:t>
            </a:r>
            <a:r>
              <a:rPr lang="en-US" alt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Teach and reinforce replacement behaviors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A3C9E-24DB-604F-8FC8-706AFC0A4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180496"/>
            <a:ext cx="10359129" cy="4264909"/>
          </a:xfrm>
        </p:spPr>
        <p:txBody>
          <a:bodyPr anchor="t"/>
          <a:lstStyle/>
          <a:p>
            <a:r>
              <a:rPr lang="en-US" b="1" dirty="0"/>
              <a:t>WHAT DOES THIS MEAN?</a:t>
            </a:r>
          </a:p>
          <a:p>
            <a:pPr lvl="1"/>
            <a:r>
              <a:rPr lang="en-US" dirty="0"/>
              <a:t>Alternative behaviors</a:t>
            </a:r>
          </a:p>
          <a:p>
            <a:pPr lvl="1"/>
            <a:r>
              <a:rPr lang="en-US" dirty="0"/>
              <a:t>Incompatible behaviors</a:t>
            </a:r>
          </a:p>
          <a:p>
            <a:endParaRPr lang="en-US" dirty="0"/>
          </a:p>
          <a:p>
            <a:r>
              <a:rPr lang="en-US" b="1" dirty="0"/>
              <a:t>WHAT DOES THIS LOOK LIKE?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D1634-5D90-F648-88D7-0BB7A403EF21}"/>
              </a:ext>
            </a:extLst>
          </p:cNvPr>
          <p:cNvSpPr txBox="1"/>
          <p:nvPr/>
        </p:nvSpPr>
        <p:spPr>
          <a:xfrm>
            <a:off x="1389887" y="4586183"/>
            <a:ext cx="3364145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Chalkboard" panose="03050602040202020205" pitchFamily="66" charset="77"/>
              </a:rPr>
              <a:t>What do you want your child to do instead???</a:t>
            </a:r>
          </a:p>
          <a:p>
            <a:pPr algn="ctr"/>
            <a:endParaRPr lang="en-US" sz="2400" dirty="0">
              <a:latin typeface="Chalkboard" panose="03050602040202020205" pitchFamily="66" charset="77"/>
            </a:endParaRPr>
          </a:p>
          <a:p>
            <a:pPr algn="ctr"/>
            <a:r>
              <a:rPr lang="en-US" sz="2400" dirty="0">
                <a:latin typeface="Chalkboard" panose="03050602040202020205" pitchFamily="66" charset="77"/>
              </a:rPr>
              <a:t>Teach that response</a:t>
            </a:r>
          </a:p>
        </p:txBody>
      </p:sp>
      <p:pic>
        <p:nvPicPr>
          <p:cNvPr id="5130" name="Picture 10" descr="Free No Sign Transparent Background, Download Free No Sign Transparent  Background png images, Free ClipArts on Clipart Library">
            <a:extLst>
              <a:ext uri="{FF2B5EF4-FFF2-40B4-BE49-F238E27FC236}">
                <a16:creationId xmlns:a16="http://schemas.microsoft.com/office/drawing/2014/main" id="{1809BC18-F7EC-754F-802D-5A4CA5B61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58" y="2965691"/>
            <a:ext cx="2212233" cy="224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824EAC96-EB2B-884F-89A3-4527519A5061}"/>
              </a:ext>
            </a:extLst>
          </p:cNvPr>
          <p:cNvSpPr/>
          <p:nvPr/>
        </p:nvSpPr>
        <p:spPr>
          <a:xfrm rot="20464578" flipV="1">
            <a:off x="5019777" y="4736788"/>
            <a:ext cx="983037" cy="325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Mother With Two Kids Buying Groceries At Supermarket Paying Wireless With  Nfc Phone At Cashier Checkout Counter Cash Register Daughter Kid Sitting  Inside Shopping Cart Flat Vector Illustration Stock Illustration - Download">
            <a:extLst>
              <a:ext uri="{FF2B5EF4-FFF2-40B4-BE49-F238E27FC236}">
                <a16:creationId xmlns:a16="http://schemas.microsoft.com/office/drawing/2014/main" id="{97B684FC-4262-D846-8CB7-16C589152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t="-1" r="8235" b="6094"/>
          <a:stretch/>
        </p:blipFill>
        <p:spPr bwMode="auto">
          <a:xfrm>
            <a:off x="8717987" y="3000150"/>
            <a:ext cx="3003166" cy="189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9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title"/>
          </p:nvPr>
        </p:nvSpPr>
        <p:spPr>
          <a:xfrm>
            <a:off x="987552" y="382385"/>
            <a:ext cx="10442448" cy="14921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600"/>
            </a:pPr>
            <a:r>
              <a:rPr lang="en-US" sz="4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3. Identify ways to PREVENT behavior from occurring</a:t>
            </a:r>
            <a:endParaRPr sz="4600" cap="none" dirty="0">
              <a:solidFill>
                <a:schemeClr val="tx2">
                  <a:lumMod val="75000"/>
                  <a:lumOff val="25000"/>
                </a:schemeClr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1" name="Shape 591"/>
          <p:cNvSpPr txBox="1">
            <a:spLocks noGrp="1"/>
          </p:cNvSpPr>
          <p:nvPr>
            <p:ph idx="1"/>
          </p:nvPr>
        </p:nvSpPr>
        <p:spPr>
          <a:xfrm>
            <a:off x="987552" y="1874517"/>
            <a:ext cx="10787353" cy="46522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/>
          <a:p>
            <a:pPr marL="11430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Strategies that focus on structuring and modifying the environment and conditions that occur BEFORE an unwanted behavior so that the behavior is LESS likely to occur</a:t>
            </a:r>
          </a:p>
          <a:p>
            <a:pPr marL="800100" lvl="1" indent="-228600">
              <a:spcBef>
                <a:spcPts val="0"/>
              </a:spcBef>
              <a:buClr>
                <a:schemeClr val="accent1"/>
              </a:buClr>
              <a:buSzPts val="2400"/>
            </a:pPr>
            <a:endParaRPr lang="en-US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1" indent="-228600">
              <a:spcBef>
                <a:spcPts val="0"/>
              </a:spcBef>
              <a:buClr>
                <a:schemeClr val="accent1"/>
              </a:buClr>
              <a:buSzPts val="2400"/>
            </a:pPr>
            <a:r>
              <a:rPr lang="en-US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PROACTIVE APPROACH</a:t>
            </a:r>
          </a:p>
          <a:p>
            <a:pPr marL="114300" indent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endParaRPr lang="en-US" sz="1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indent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Examples:  </a:t>
            </a:r>
            <a:r>
              <a:rPr lang="en-US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800100" lvl="1" indent="-228600">
              <a:spcBef>
                <a:spcPts val="480"/>
              </a:spcBef>
              <a:buClr>
                <a:schemeClr val="accent1"/>
              </a:buClr>
              <a:buSzPts val="2400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Room set up</a:t>
            </a:r>
          </a:p>
          <a:p>
            <a:pPr marL="800100" lvl="1" indent="-228600">
              <a:spcBef>
                <a:spcPts val="480"/>
              </a:spcBef>
              <a:buClr>
                <a:schemeClr val="accent1"/>
              </a:buClr>
              <a:buSzPts val="2400"/>
            </a:pPr>
            <a:r>
              <a:rPr lang="en-US" sz="2000" dirty="0">
                <a:solidFill>
                  <a:schemeClr val="tx1"/>
                </a:solidFill>
              </a:rPr>
              <a:t>R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eviewing rules</a:t>
            </a:r>
          </a:p>
          <a:p>
            <a:pPr marL="800100" lvl="1" indent="-228600">
              <a:spcBef>
                <a:spcPts val="480"/>
              </a:spcBef>
              <a:buClr>
                <a:schemeClr val="accent1"/>
              </a:buClr>
              <a:buSzPts val="2400"/>
            </a:pP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ransition warnings</a:t>
            </a:r>
          </a:p>
          <a:p>
            <a:pPr marL="800100" lvl="1" indent="-228600">
              <a:spcBef>
                <a:spcPts val="480"/>
              </a:spcBef>
              <a:buClr>
                <a:schemeClr val="accent1"/>
              </a:buClr>
              <a:buSzPts val="2400"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Visual schedules</a:t>
            </a:r>
          </a:p>
          <a:p>
            <a:pPr marL="800100" lvl="1" indent="-228600">
              <a:spcBef>
                <a:spcPts val="480"/>
              </a:spcBef>
              <a:buClr>
                <a:schemeClr val="accent1"/>
              </a:buClr>
              <a:buSzPts val="2400"/>
            </a:pPr>
            <a:r>
              <a:rPr lang="en-US" sz="2000" dirty="0">
                <a:solidFill>
                  <a:schemeClr val="tx1"/>
                </a:solidFill>
              </a:rPr>
              <a:t>R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educing demands (reasonably)</a:t>
            </a:r>
            <a:endParaRPr sz="2000" dirty="0">
              <a:solidFill>
                <a:schemeClr val="tx1"/>
              </a:solidFill>
            </a:endParaRPr>
          </a:p>
          <a:p>
            <a:pPr marL="342900" indent="-7620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4" name="Picture 4" descr="Pre-School &amp;amp; Young Children Toys toddlers Ideal kids HOUSE RULES autism  Child behaviour / warning chart pre school games">
            <a:extLst>
              <a:ext uri="{FF2B5EF4-FFF2-40B4-BE49-F238E27FC236}">
                <a16:creationId xmlns:a16="http://schemas.microsoft.com/office/drawing/2014/main" id="{B01BD4AF-3617-AD46-AFA6-F8894D12E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r="7177"/>
          <a:stretch/>
        </p:blipFill>
        <p:spPr bwMode="auto">
          <a:xfrm>
            <a:off x="5782705" y="3429000"/>
            <a:ext cx="1645920" cy="24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91E44D76-31D3-2D46-9D1A-14157A062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3"/>
          <a:stretch/>
        </p:blipFill>
        <p:spPr bwMode="auto">
          <a:xfrm>
            <a:off x="7794885" y="2881498"/>
            <a:ext cx="2473377" cy="381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31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92F7-410C-6F42-A2E6-D7F7EC55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Other Proactive Strategies…..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99510-BB12-5645-B7E6-593EECBD3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1600"/>
            <a:ext cx="10361202" cy="5248655"/>
          </a:xfrm>
        </p:spPr>
        <p:txBody>
          <a:bodyPr/>
          <a:lstStyle/>
          <a:p>
            <a:pPr marL="4572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ts val="2200"/>
            </a:pP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Calibri"/>
              </a:rPr>
              <a:t>Break down complex tasks into smaller, individualized teaching units</a:t>
            </a: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ts val="2200"/>
            </a:pP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Incorporate preferred materials or interests into tasks </a:t>
            </a:r>
          </a:p>
          <a:p>
            <a:pPr marL="914400" lvl="1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ts val="2200"/>
            </a:pPr>
            <a:r>
              <a:rPr lang="en-US" sz="3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Make it fun!</a:t>
            </a: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ts val="2200"/>
            </a:pP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Provide choice when presenting a demand </a:t>
            </a:r>
          </a:p>
          <a:p>
            <a:pPr marL="457200" indent="-34290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ts val="2200"/>
            </a:pPr>
            <a:r>
              <a:rPr lang="en-US" sz="3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Provide high levels of contingent praise/feedback</a:t>
            </a:r>
          </a:p>
          <a:p>
            <a:pPr marL="342900"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  <a:p>
            <a:pPr marL="800100" lvl="1">
              <a:spcBef>
                <a:spcPts val="0"/>
              </a:spcBef>
              <a:buClr>
                <a:schemeClr val="accent1"/>
              </a:buClr>
              <a:buSzPts val="2200"/>
            </a:pPr>
            <a:endParaRPr lang="en-US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93667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{5B175770-52B8-EA42-97F9-B710A17256DD}tf10001071</Template>
  <TotalTime>16780</TotalTime>
  <Words>832</Words>
  <Application>Microsoft Macintosh PowerPoint</Application>
  <PresentationFormat>Widescreen</PresentationFormat>
  <Paragraphs>161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Chalkboard</vt:lpstr>
      <vt:lpstr>Gill Sans MT</vt:lpstr>
      <vt:lpstr>Times</vt:lpstr>
      <vt:lpstr>Times New Roman</vt:lpstr>
      <vt:lpstr>Badge</vt:lpstr>
      <vt:lpstr>Promoting Positive Behavior at school, Home, and in the Community</vt:lpstr>
      <vt:lpstr>HELP!!!</vt:lpstr>
      <vt:lpstr>What can we do?</vt:lpstr>
      <vt:lpstr>1. Why is he/she doing that?</vt:lpstr>
      <vt:lpstr>Behavioral Function</vt:lpstr>
      <vt:lpstr>Behavior Change</vt:lpstr>
      <vt:lpstr>2. Teach and reinforce replacement behaviors </vt:lpstr>
      <vt:lpstr>3. Identify ways to PREVENT behavior from occurring</vt:lpstr>
      <vt:lpstr>Other Proactive Strategies…..</vt:lpstr>
      <vt:lpstr>4. Change the consequence after the problem behavior</vt:lpstr>
      <vt:lpstr>reinforce desired behaviors</vt:lpstr>
      <vt:lpstr>The Power of reinforcement</vt:lpstr>
      <vt:lpstr>Take-Away’s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Reinforcement: Encouraging Positive Behavior In and Out of School</dc:title>
  <dc:creator>Elena Garcia-Albea</dc:creator>
  <cp:lastModifiedBy>Elena Garcia-Albea</cp:lastModifiedBy>
  <cp:revision>63</cp:revision>
  <cp:lastPrinted>2021-12-14T02:06:48Z</cp:lastPrinted>
  <dcterms:created xsi:type="dcterms:W3CDTF">2021-12-02T19:05:08Z</dcterms:created>
  <dcterms:modified xsi:type="dcterms:W3CDTF">2021-12-14T18:44:31Z</dcterms:modified>
</cp:coreProperties>
</file>